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Host Grotesk Medium"/>
      <p:regular r:id="rId17"/>
    </p:embeddedFont>
    <p:embeddedFont>
      <p:font typeface="Host Grotesk Medium"/>
      <p:regular r:id="rId18"/>
    </p:embeddedFont>
    <p:embeddedFont>
      <p:font typeface="Host Grotesk Medium"/>
      <p:regular r:id="rId19"/>
    </p:embeddedFont>
    <p:embeddedFont>
      <p:font typeface="Host Grotesk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10.svg>
</file>

<file path=ppt/media/image-2-2.png>
</file>

<file path=ppt/media/image-2-3.png>
</file>

<file path=ppt/media/image-2-4.svg>
</file>

<file path=ppt/media/image-2-5.png>
</file>

<file path=ppt/media/image-2-6.png>
</file>

<file path=ppt/media/image-2-7.svg>
</file>

<file path=ppt/media/image-2-8.png>
</file>

<file path=ppt/media/image-2-9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png"/><Relationship Id="rId10" Type="http://schemas.openxmlformats.org/officeDocument/2006/relationships/image" Target="../media/image-2-10.svg"/><Relationship Id="rId11" Type="http://schemas.openxmlformats.org/officeDocument/2006/relationships/slideLayout" Target="../slideLayouts/slideLayout3.xml"/><Relationship Id="rId1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50168"/>
            <a:ext cx="63586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Zepto Database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99109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comprehensive SQL exploration of product inventory, pricing strategies, and business insights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37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2447" y="594003"/>
            <a:ext cx="7631906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Key Takeaways &amp; Business Impact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2447" y="2268141"/>
            <a:ext cx="3707963" cy="2579846"/>
          </a:xfrm>
          <a:prstGeom prst="roundRect">
            <a:avLst>
              <a:gd name="adj" fmla="val 567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967" y="2268141"/>
            <a:ext cx="121920" cy="25798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580346" y="2514600"/>
            <a:ext cx="2731294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Data-Driven Decisions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6580346" y="2981682"/>
            <a:ext cx="3123605" cy="1295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 analysis enables strategic pricing, inventory optimization, and revenue forecasting across all product categories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10166390" y="2268141"/>
            <a:ext cx="3707963" cy="2579846"/>
          </a:xfrm>
          <a:prstGeom prst="roundRect">
            <a:avLst>
              <a:gd name="adj" fmla="val 567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910" y="2268141"/>
            <a:ext cx="121920" cy="257984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04289" y="2514600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Actionable Insights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10504289" y="2981682"/>
            <a:ext cx="3123605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high-value out-of-stock items, best discount opportunities, and weight-based pricing strategies for competitive advantage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6242447" y="5063966"/>
            <a:ext cx="3707963" cy="2579846"/>
          </a:xfrm>
          <a:prstGeom prst="roundRect">
            <a:avLst>
              <a:gd name="adj" fmla="val 567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967" y="5063966"/>
            <a:ext cx="121920" cy="257984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580346" y="5310426"/>
            <a:ext cx="2812852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Operational Excellence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6580346" y="5777508"/>
            <a:ext cx="3123605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inventory tracking and category analysis support efficient warehouse management and customer satisfaction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4374"/>
            <a:ext cx="7565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Database Structure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13315"/>
            <a:ext cx="4196358" cy="2887028"/>
          </a:xfrm>
          <a:prstGeom prst="roundRect">
            <a:avLst>
              <a:gd name="adj" fmla="val 330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224" y="4847749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5034796"/>
            <a:ext cx="306110" cy="30611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28224" y="5755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Core Schema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28224" y="6245423"/>
            <a:ext cx="3727490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essential fields tracking SKU ID, category, name, pricing, and inventory metrics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5216962" y="4613315"/>
            <a:ext cx="4196358" cy="2887028"/>
          </a:xfrm>
          <a:prstGeom prst="roundRect">
            <a:avLst>
              <a:gd name="adj" fmla="val 330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1396" y="4847749"/>
            <a:ext cx="680442" cy="680442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38562" y="5034796"/>
            <a:ext cx="306110" cy="30611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451396" y="5755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Pricing Data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5451396" y="6245423"/>
            <a:ext cx="3727490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MRP, discount percentage, and discounted selling price for revenue analysis</a:t>
            </a:r>
            <a:endParaRPr lang="en-US" sz="1750" dirty="0"/>
          </a:p>
        </p:txBody>
      </p:sp>
      <p:sp>
        <p:nvSpPr>
          <p:cNvPr id="14" name="Shape 7"/>
          <p:cNvSpPr/>
          <p:nvPr/>
        </p:nvSpPr>
        <p:spPr>
          <a:xfrm>
            <a:off x="9640133" y="4613315"/>
            <a:ext cx="4196358" cy="2887028"/>
          </a:xfrm>
          <a:prstGeom prst="roundRect">
            <a:avLst>
              <a:gd name="adj" fmla="val 330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4568" y="4847749"/>
            <a:ext cx="680442" cy="680442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061734" y="5034796"/>
            <a:ext cx="306110" cy="306110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9874568" y="5755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Inventory Tracking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9874568" y="6245423"/>
            <a:ext cx="3727490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Available quantity, weight in grams, and out-of-stock status monitoring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0075"/>
            <a:ext cx="83781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Quality &amp; Cleaning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248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67526"/>
            <a:ext cx="6407944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241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Null Value Detection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32252"/>
            <a:ext cx="640794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check across all fields to identify missing data points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28548" y="271248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548" y="3090148"/>
            <a:ext cx="6408063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28548" y="3241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Zero Price Removal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28548" y="3732252"/>
            <a:ext cx="640806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Deleted products with MRP or selling price equal to zero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141714"/>
            <a:ext cx="6407944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Currency Conversion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5829181"/>
            <a:ext cx="640794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Converted paise to rupees by dividing prices by 100.0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5141714"/>
            <a:ext cx="6408063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Duplicate Analysis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428548" y="5829181"/>
            <a:ext cx="640806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product names appearing multiple times with different SKUs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4032"/>
            <a:ext cx="68225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Inventory Status Snapshot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5978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Stock Analysis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611892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 categorized by availability status, revealing critical inventory gaps and opportunities for restocking high-demand items.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96288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Distinct product categories organized alphabetically for streamlined catalog management and strategic merchandising decisions.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959096" y="5101471"/>
            <a:ext cx="48850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9983986" y="6133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Stock Categories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6714411"/>
            <a:ext cx="488501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In-stock vs out-of-stock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2705"/>
            <a:ext cx="72380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Top 10 Best-Value Products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91645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 ranked by highest discount percentage, offering maximum savings to customers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27119"/>
            <a:ext cx="4196358" cy="1995011"/>
          </a:xfrm>
          <a:prstGeom prst="roundRect">
            <a:avLst>
              <a:gd name="adj" fmla="val 7333"/>
            </a:avLst>
          </a:prstGeom>
          <a:solidFill>
            <a:srgbClr val="FAF9F5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496639"/>
            <a:ext cx="4196358" cy="12192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688" y="5186958"/>
            <a:ext cx="680442" cy="6804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755761" y="53570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1051084" y="6094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Maximum Discount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051084" y="6584513"/>
            <a:ext cx="3681770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Sorted by discount percentage in descending order</a:t>
            </a: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5216962" y="5527119"/>
            <a:ext cx="4196358" cy="1995011"/>
          </a:xfrm>
          <a:prstGeom prst="roundRect">
            <a:avLst>
              <a:gd name="adj" fmla="val 7333"/>
            </a:avLst>
          </a:prstGeom>
          <a:solidFill>
            <a:srgbClr val="FAF9F5"/>
          </a:solidFill>
          <a:ln/>
        </p:spPr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5496639"/>
            <a:ext cx="4196358" cy="121920"/>
          </a:xfrm>
          <a:prstGeom prst="rect">
            <a:avLst/>
          </a:prstGeom>
        </p:spPr>
      </p:pic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4860" y="5186958"/>
            <a:ext cx="680442" cy="68044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178933" y="53570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5474256" y="6094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MRP Comparison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5474256" y="6584513"/>
            <a:ext cx="3681770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Original pricing displayed alongside discount rates</a:t>
            </a:r>
            <a:endParaRPr lang="en-US" sz="1750" dirty="0"/>
          </a:p>
        </p:txBody>
      </p:sp>
      <p:sp>
        <p:nvSpPr>
          <p:cNvPr id="17" name="Shape 10"/>
          <p:cNvSpPr/>
          <p:nvPr/>
        </p:nvSpPr>
        <p:spPr>
          <a:xfrm>
            <a:off x="9640133" y="5527119"/>
            <a:ext cx="4196358" cy="1995011"/>
          </a:xfrm>
          <a:prstGeom prst="roundRect">
            <a:avLst>
              <a:gd name="adj" fmla="val 7333"/>
            </a:avLst>
          </a:prstGeom>
          <a:solidFill>
            <a:srgbClr val="FAF9F5"/>
          </a:solidFill>
          <a:ln/>
        </p:spPr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0133" y="5496639"/>
            <a:ext cx="4196358" cy="121920"/>
          </a:xfrm>
          <a:prstGeom prst="rect">
            <a:avLst/>
          </a:prstGeom>
        </p:spPr>
      </p:pic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98032" y="5186958"/>
            <a:ext cx="680442" cy="680442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11602105" y="53570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2"/>
          <p:cNvSpPr/>
          <p:nvPr/>
        </p:nvSpPr>
        <p:spPr>
          <a:xfrm>
            <a:off x="9897427" y="6094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Unique Products</a:t>
            </a:r>
            <a:endParaRPr lang="en-US" sz="2200" dirty="0"/>
          </a:p>
        </p:txBody>
      </p:sp>
      <p:sp>
        <p:nvSpPr>
          <p:cNvPr id="22" name="Text 13"/>
          <p:cNvSpPr/>
          <p:nvPr/>
        </p:nvSpPr>
        <p:spPr>
          <a:xfrm>
            <a:off x="9897427" y="6584513"/>
            <a:ext cx="3681770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Distinct product names to avoid duplicates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4738"/>
            <a:ext cx="68944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Revenue &amp; Pricing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539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Category Revenue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44378"/>
            <a:ext cx="4158615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Estimated revenue calculated by multiplying discounted price by available quantity per category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053959"/>
            <a:ext cx="3133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High-Value Out of Stock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544378"/>
            <a:ext cx="4158615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 with highest MRP currently unavailable, representing lost revenue opportunities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053959"/>
            <a:ext cx="30133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Premium Low-Discount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544378"/>
            <a:ext cx="4158615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 over ₹500 with less than 10% discount, targeting premium market segment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52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Top 5 Categories by Average Discount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42987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Categories offering the highest average discount percentages to customers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78461"/>
            <a:ext cx="3664744" cy="1639610"/>
          </a:xfrm>
          <a:prstGeom prst="roundRect">
            <a:avLst>
              <a:gd name="adj" fmla="val 581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411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Category Leaders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603313"/>
            <a:ext cx="319587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Ranked by average discount percentage across all products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3878461"/>
            <a:ext cx="3664863" cy="1639610"/>
          </a:xfrm>
          <a:prstGeom prst="roundRect">
            <a:avLst>
              <a:gd name="adj" fmla="val 581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782" y="411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Rounded Precision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782" y="4603313"/>
            <a:ext cx="319599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Averages calculated to 2 decimal places for accuracy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744885"/>
            <a:ext cx="7556421" cy="1299448"/>
          </a:xfrm>
          <a:prstGeom prst="roundRect">
            <a:avLst>
              <a:gd name="adj" fmla="val 733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5979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Strategic Insights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6469737"/>
            <a:ext cx="708755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categories with most aggressive pricing strategies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42259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Weight-Based Product Analysis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4012883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Price Per Gram Optimization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 above 100g analyzed for best value based on price per gram ratio, sorted to identify most cost-effective options.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44083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Weight Categories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21638" y="3736777"/>
            <a:ext cx="634210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Low: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Products under 1,000g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118253"/>
            <a:ext cx="634210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Medium: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1,000g to 5,000g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4499729"/>
            <a:ext cx="634210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Bulk: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Over 5,000g</a:t>
            </a:r>
            <a:endParaRPr lang="en-US" sz="16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2892"/>
            <a:ext cx="92241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Total Inventory Weight by Category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45299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weight analysis revealing storage and logistics requirements across product categories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53959"/>
            <a:ext cx="12076748" cy="283488"/>
          </a:xfrm>
          <a:prstGeom prst="roundRect">
            <a:avLst>
              <a:gd name="adj" fmla="val 3360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4053959"/>
            <a:ext cx="12076748" cy="2834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040558" y="4053959"/>
            <a:ext cx="79605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100%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6208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Calculation Method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5111234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Weight in grams multiplied by available quantity per category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0654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Results sorted by total weight to identify categories requiring maximum warehouse space and transportation capacity.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2025-11-10T13:01:18Z</dcterms:created>
  <dcterms:modified xsi:type="dcterms:W3CDTF">2025-11-10T13:01:18Z</dcterms:modified>
</cp:coreProperties>
</file>